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59" r:id="rId8"/>
    <p:sldId id="269" r:id="rId9"/>
    <p:sldId id="270" r:id="rId10"/>
    <p:sldId id="260" r:id="rId11"/>
    <p:sldId id="261" r:id="rId12"/>
    <p:sldId id="262" r:id="rId13"/>
    <p:sldId id="265" r:id="rId14"/>
    <p:sldId id="263"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334EC-7F46-4AB1-B604-AE1434C1E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DC701D-5317-4A28-A912-455D21669D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08B8C0-58BA-49DC-B925-51FD67D9357F}"/>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5" name="Footer Placeholder 4">
            <a:extLst>
              <a:ext uri="{FF2B5EF4-FFF2-40B4-BE49-F238E27FC236}">
                <a16:creationId xmlns:a16="http://schemas.microsoft.com/office/drawing/2014/main" id="{B9A35F02-20DD-4D86-A345-9EFF0991C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D19FDB-B59C-4BB9-BDA5-BC556204EE0A}"/>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172795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8A93-B165-4224-A03A-F4DF39C5DD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A01CC0-CA57-4F0D-A7CE-D8C668FD05E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8C70B-8D6B-4DA1-9E9C-CBD9EEEC56FF}"/>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5" name="Footer Placeholder 4">
            <a:extLst>
              <a:ext uri="{FF2B5EF4-FFF2-40B4-BE49-F238E27FC236}">
                <a16:creationId xmlns:a16="http://schemas.microsoft.com/office/drawing/2014/main" id="{10BAC166-CB24-45FB-89AB-527B5FDF0E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525783-1069-4AB8-844D-4ABDDCD80676}"/>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288889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D5E26C-E790-449F-B002-E7D7CC049F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E0B28B-D68F-426A-A157-F3805A2055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A07C9B-E620-4F2B-9C59-5550A8FE0F2C}"/>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5" name="Footer Placeholder 4">
            <a:extLst>
              <a:ext uri="{FF2B5EF4-FFF2-40B4-BE49-F238E27FC236}">
                <a16:creationId xmlns:a16="http://schemas.microsoft.com/office/drawing/2014/main" id="{4BA90085-C68E-4638-8023-5871DFD987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9F3CD8-290F-42FB-9D0E-23F43440422F}"/>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270668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6C8B-A381-4249-8813-E1FAD6209A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CCE7D-68F2-4813-8FA6-E96693D7F6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EFC848-C022-4E54-B8EB-27BCD495AADA}"/>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5" name="Footer Placeholder 4">
            <a:extLst>
              <a:ext uri="{FF2B5EF4-FFF2-40B4-BE49-F238E27FC236}">
                <a16:creationId xmlns:a16="http://schemas.microsoft.com/office/drawing/2014/main" id="{5456745E-CD83-4F63-9105-CD3CA55895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AFEAF3-910B-4217-B55B-2E8837F46126}"/>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1330869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CB63-48E4-45EF-8AD3-D58C394A39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E5F904-0597-42E0-BD9B-1D572AB154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84BB97-8EC9-4E07-BC0F-044C1502BCAA}"/>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5" name="Footer Placeholder 4">
            <a:extLst>
              <a:ext uri="{FF2B5EF4-FFF2-40B4-BE49-F238E27FC236}">
                <a16:creationId xmlns:a16="http://schemas.microsoft.com/office/drawing/2014/main" id="{1A43F7EC-AB28-4146-903B-CEDD7713B0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3399CE-288D-4849-8B13-5FE651D32189}"/>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4129531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3761-1257-4C27-8E61-098D62C65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3383C1-DDDD-4BDF-975B-B9B20DD45B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2B74BF-3C33-4AF4-8B31-0175781D8B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F695B4-485A-4D67-8807-8B250F53476B}"/>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6" name="Footer Placeholder 5">
            <a:extLst>
              <a:ext uri="{FF2B5EF4-FFF2-40B4-BE49-F238E27FC236}">
                <a16:creationId xmlns:a16="http://schemas.microsoft.com/office/drawing/2014/main" id="{F950ECA2-78F9-498F-B6A6-AAC94E63F9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F38B6-6E63-4A27-8B72-D97FA2AB4FA0}"/>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320677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910C4-E304-44B1-8B8B-55E007D0CE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568D12-51AC-427F-8A65-3C54B9BD6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2650A2-7121-4D82-A14A-8A1BD9D869C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A00333-E00B-4871-83DE-E562C228A7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61BE17-BC40-4BD1-A620-8BB921FB18D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5D51C6-72C3-4315-BFB8-058D7B91135C}"/>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8" name="Footer Placeholder 7">
            <a:extLst>
              <a:ext uri="{FF2B5EF4-FFF2-40B4-BE49-F238E27FC236}">
                <a16:creationId xmlns:a16="http://schemas.microsoft.com/office/drawing/2014/main" id="{50419917-21F0-4241-9F56-470264A1245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501E82F-ED85-4632-92EA-845913AD5732}"/>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10682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42E21-42C1-40C8-A432-DFD5817C60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CA6BC1-F82C-41D0-B60B-5E0EBF973E54}"/>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4" name="Footer Placeholder 3">
            <a:extLst>
              <a:ext uri="{FF2B5EF4-FFF2-40B4-BE49-F238E27FC236}">
                <a16:creationId xmlns:a16="http://schemas.microsoft.com/office/drawing/2014/main" id="{8AA55FE0-5070-4B0E-9088-3AA7BEE822B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205BE6D-33D3-477B-B1FB-6E26AE9B8BA1}"/>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314134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04F42A-5C97-4584-91AE-4385AAA5153B}"/>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3" name="Footer Placeholder 2">
            <a:extLst>
              <a:ext uri="{FF2B5EF4-FFF2-40B4-BE49-F238E27FC236}">
                <a16:creationId xmlns:a16="http://schemas.microsoft.com/office/drawing/2014/main" id="{B3D381A0-6711-4667-81D8-5336EBA9566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8CF9E2-AD58-478E-9373-A6D29870516E}"/>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33405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52D12-1B29-4093-A777-CF2E2808C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4E8346-0DE6-4EB9-9526-035630A660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74DF8-BC03-4FA0-8310-5F7E97155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C50828-2F5E-483C-868E-50F3F3BC9433}"/>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6" name="Footer Placeholder 5">
            <a:extLst>
              <a:ext uri="{FF2B5EF4-FFF2-40B4-BE49-F238E27FC236}">
                <a16:creationId xmlns:a16="http://schemas.microsoft.com/office/drawing/2014/main" id="{993952D7-7C19-4C44-908B-DC3CA16C66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EFAD79-1A40-41E6-8B1E-0C5153B319A8}"/>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285126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C2C3-9B56-4AEB-9372-E152AA6A4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2F58AB-AD3B-4E4D-A4A2-F8BD98DA1A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404A20E-7F69-4E38-9A91-9C4FE4807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A355A1-C060-4F60-9437-5084098A7BED}"/>
              </a:ext>
            </a:extLst>
          </p:cNvPr>
          <p:cNvSpPr>
            <a:spLocks noGrp="1"/>
          </p:cNvSpPr>
          <p:nvPr>
            <p:ph type="dt" sz="half" idx="10"/>
          </p:nvPr>
        </p:nvSpPr>
        <p:spPr/>
        <p:txBody>
          <a:bodyPr/>
          <a:lstStyle/>
          <a:p>
            <a:fld id="{07E3DDE6-0110-48EE-9FC3-00880A2AF17D}" type="datetimeFigureOut">
              <a:rPr lang="en-US" smtClean="0"/>
              <a:t>1/20/2018</a:t>
            </a:fld>
            <a:endParaRPr lang="en-US" dirty="0"/>
          </a:p>
        </p:txBody>
      </p:sp>
      <p:sp>
        <p:nvSpPr>
          <p:cNvPr id="6" name="Footer Placeholder 5">
            <a:extLst>
              <a:ext uri="{FF2B5EF4-FFF2-40B4-BE49-F238E27FC236}">
                <a16:creationId xmlns:a16="http://schemas.microsoft.com/office/drawing/2014/main" id="{30D55691-BF3A-480B-9C8E-F3162F0F60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84E3BC-DC7D-486E-8A8B-822A14D29DFF}"/>
              </a:ext>
            </a:extLst>
          </p:cNvPr>
          <p:cNvSpPr>
            <a:spLocks noGrp="1"/>
          </p:cNvSpPr>
          <p:nvPr>
            <p:ph type="sldNum" sz="quarter" idx="12"/>
          </p:nvPr>
        </p:nvSpPr>
        <p:spPr/>
        <p:txBody>
          <a:bodyPr/>
          <a:lstStyle/>
          <a:p>
            <a:fld id="{D092FDAB-7808-4C54-A902-B087758D0F64}" type="slidenum">
              <a:rPr lang="en-US" smtClean="0"/>
              <a:t>‹#›</a:t>
            </a:fld>
            <a:endParaRPr lang="en-US" dirty="0"/>
          </a:p>
        </p:txBody>
      </p:sp>
    </p:spTree>
    <p:extLst>
      <p:ext uri="{BB962C8B-B14F-4D97-AF65-F5344CB8AC3E}">
        <p14:creationId xmlns:p14="http://schemas.microsoft.com/office/powerpoint/2010/main" val="338226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2A4348-A33C-4B69-B4EA-4AB5DFCB94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D6C0FC-7628-442B-B26F-4B80D04301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F3B48-9AA9-4D21-AF3B-7C59765F2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3DDE6-0110-48EE-9FC3-00880A2AF17D}" type="datetimeFigureOut">
              <a:rPr lang="en-US" smtClean="0"/>
              <a:t>1/20/2018</a:t>
            </a:fld>
            <a:endParaRPr lang="en-US" dirty="0"/>
          </a:p>
        </p:txBody>
      </p:sp>
      <p:sp>
        <p:nvSpPr>
          <p:cNvPr id="5" name="Footer Placeholder 4">
            <a:extLst>
              <a:ext uri="{FF2B5EF4-FFF2-40B4-BE49-F238E27FC236}">
                <a16:creationId xmlns:a16="http://schemas.microsoft.com/office/drawing/2014/main" id="{69DA54D0-6ED6-405C-8449-4692A3656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61DECBA-36AE-4653-8D50-4814D6301C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2FDAB-7808-4C54-A902-B087758D0F64}" type="slidenum">
              <a:rPr lang="en-US" smtClean="0"/>
              <a:t>‹#›</a:t>
            </a:fld>
            <a:endParaRPr lang="en-US" dirty="0"/>
          </a:p>
        </p:txBody>
      </p:sp>
    </p:spTree>
    <p:extLst>
      <p:ext uri="{BB962C8B-B14F-4D97-AF65-F5344CB8AC3E}">
        <p14:creationId xmlns:p14="http://schemas.microsoft.com/office/powerpoint/2010/main" val="2614361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78F1-ACB8-4EE5-8C9E-822EF41FBE67}"/>
              </a:ext>
            </a:extLst>
          </p:cNvPr>
          <p:cNvSpPr>
            <a:spLocks noGrp="1"/>
          </p:cNvSpPr>
          <p:nvPr>
            <p:ph type="ctrTitle"/>
          </p:nvPr>
        </p:nvSpPr>
        <p:spPr>
          <a:xfrm>
            <a:off x="1524000" y="1130093"/>
            <a:ext cx="9144000" cy="2387600"/>
          </a:xfrm>
        </p:spPr>
        <p:txBody>
          <a:bodyPr/>
          <a:lstStyle/>
          <a:p>
            <a:br>
              <a:rPr lang="en-US" dirty="0"/>
            </a:br>
            <a:endParaRPr lang="en-US" dirty="0"/>
          </a:p>
        </p:txBody>
      </p:sp>
      <p:sp>
        <p:nvSpPr>
          <p:cNvPr id="3" name="Subtitle 2">
            <a:extLst>
              <a:ext uri="{FF2B5EF4-FFF2-40B4-BE49-F238E27FC236}">
                <a16:creationId xmlns:a16="http://schemas.microsoft.com/office/drawing/2014/main" id="{37623DBF-4502-4114-B5AF-7D880AB35A6D}"/>
              </a:ext>
            </a:extLst>
          </p:cNvPr>
          <p:cNvSpPr>
            <a:spLocks noGrp="1"/>
          </p:cNvSpPr>
          <p:nvPr>
            <p:ph type="subTitle" idx="1"/>
          </p:nvPr>
        </p:nvSpPr>
        <p:spPr>
          <a:xfrm>
            <a:off x="1524000" y="3615290"/>
            <a:ext cx="9144000" cy="1655762"/>
          </a:xfrm>
        </p:spPr>
        <p:txBody>
          <a:bodyPr>
            <a:normAutofit/>
          </a:bodyPr>
          <a:lstStyle/>
          <a:p>
            <a:r>
              <a:rPr lang="en-US" sz="5400" dirty="0"/>
              <a:t>TRESURER REPORT 1-20-18</a:t>
            </a:r>
          </a:p>
        </p:txBody>
      </p:sp>
    </p:spTree>
    <p:extLst>
      <p:ext uri="{BB962C8B-B14F-4D97-AF65-F5344CB8AC3E}">
        <p14:creationId xmlns:p14="http://schemas.microsoft.com/office/powerpoint/2010/main" val="648785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E610-6EEC-49FD-B577-9B3834F1FBA3}"/>
              </a:ext>
            </a:extLst>
          </p:cNvPr>
          <p:cNvSpPr>
            <a:spLocks noGrp="1"/>
          </p:cNvSpPr>
          <p:nvPr>
            <p:ph type="title"/>
          </p:nvPr>
        </p:nvSpPr>
        <p:spPr/>
        <p:txBody>
          <a:bodyPr/>
          <a:lstStyle/>
          <a:p>
            <a:r>
              <a:rPr lang="en-US" dirty="0"/>
              <a:t>Legal bills</a:t>
            </a:r>
            <a:br>
              <a:rPr lang="en-US" dirty="0"/>
            </a:br>
            <a:endParaRPr lang="en-US" dirty="0"/>
          </a:p>
        </p:txBody>
      </p:sp>
      <p:sp>
        <p:nvSpPr>
          <p:cNvPr id="3" name="Content Placeholder 2">
            <a:extLst>
              <a:ext uri="{FF2B5EF4-FFF2-40B4-BE49-F238E27FC236}">
                <a16:creationId xmlns:a16="http://schemas.microsoft.com/office/drawing/2014/main" id="{6F2F47C4-FE0E-45A5-9735-1E730502F395}"/>
              </a:ext>
            </a:extLst>
          </p:cNvPr>
          <p:cNvSpPr>
            <a:spLocks noGrp="1"/>
          </p:cNvSpPr>
          <p:nvPr>
            <p:ph idx="1"/>
          </p:nvPr>
        </p:nvSpPr>
        <p:spPr>
          <a:xfrm>
            <a:off x="838200" y="1785869"/>
            <a:ext cx="10515600" cy="4351338"/>
          </a:xfrm>
        </p:spPr>
        <p:txBody>
          <a:bodyPr/>
          <a:lstStyle/>
          <a:p>
            <a:r>
              <a:rPr lang="en-US" dirty="0"/>
              <a:t>Payment to Perry law firm of $5,275 from 12-20-17</a:t>
            </a:r>
          </a:p>
          <a:p>
            <a:r>
              <a:rPr lang="en-US" dirty="0"/>
              <a:t>Additional bill of $3,320 to be paid</a:t>
            </a:r>
          </a:p>
          <a:p>
            <a:r>
              <a:rPr lang="en-US" dirty="0"/>
              <a:t>More fees on horizon to be billed</a:t>
            </a:r>
          </a:p>
          <a:p>
            <a:r>
              <a:rPr lang="en-US" dirty="0"/>
              <a:t>Claim against HOA still under investigation and coverage counsel sought in attempt to tender claim coverage that was denied.</a:t>
            </a:r>
          </a:p>
          <a:p>
            <a:endParaRPr lang="en-US" dirty="0"/>
          </a:p>
        </p:txBody>
      </p:sp>
    </p:spTree>
    <p:extLst>
      <p:ext uri="{BB962C8B-B14F-4D97-AF65-F5344CB8AC3E}">
        <p14:creationId xmlns:p14="http://schemas.microsoft.com/office/powerpoint/2010/main" val="2230680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B2AC8-1BE2-4AB0-9C07-695D78F4856C}"/>
              </a:ext>
            </a:extLst>
          </p:cNvPr>
          <p:cNvSpPr>
            <a:spLocks noGrp="1"/>
          </p:cNvSpPr>
          <p:nvPr>
            <p:ph type="title"/>
          </p:nvPr>
        </p:nvSpPr>
        <p:spPr/>
        <p:txBody>
          <a:bodyPr/>
          <a:lstStyle/>
          <a:p>
            <a:r>
              <a:rPr lang="en-US" dirty="0"/>
              <a:t>Insurance</a:t>
            </a:r>
          </a:p>
        </p:txBody>
      </p:sp>
      <p:sp>
        <p:nvSpPr>
          <p:cNvPr id="3" name="Content Placeholder 2">
            <a:extLst>
              <a:ext uri="{FF2B5EF4-FFF2-40B4-BE49-F238E27FC236}">
                <a16:creationId xmlns:a16="http://schemas.microsoft.com/office/drawing/2014/main" id="{50D6AF74-9C82-4730-B1FB-5816B63332BD}"/>
              </a:ext>
            </a:extLst>
          </p:cNvPr>
          <p:cNvSpPr>
            <a:spLocks noGrp="1"/>
          </p:cNvSpPr>
          <p:nvPr>
            <p:ph idx="1"/>
          </p:nvPr>
        </p:nvSpPr>
        <p:spPr/>
        <p:txBody>
          <a:bodyPr>
            <a:normAutofit fontScale="92500" lnSpcReduction="10000"/>
          </a:bodyPr>
          <a:lstStyle/>
          <a:p>
            <a:r>
              <a:rPr lang="en-US" dirty="0"/>
              <a:t>Good news is that HOA insurance did not lapse but Directors and Officers did lapse for approximately 1 week</a:t>
            </a:r>
          </a:p>
          <a:p>
            <a:r>
              <a:rPr lang="en-US" dirty="0"/>
              <a:t>Insurance for HOA signed day of cancelation on 12-27 and directors 1 week later</a:t>
            </a:r>
          </a:p>
          <a:p>
            <a:r>
              <a:rPr lang="en-US" dirty="0"/>
              <a:t>Payment to Conner &amp; Alexander as follows</a:t>
            </a:r>
          </a:p>
          <a:p>
            <a:r>
              <a:rPr lang="en-US" dirty="0"/>
              <a:t>$10,556.84 for HOA liability and Umbrella coverage</a:t>
            </a:r>
          </a:p>
          <a:p>
            <a:r>
              <a:rPr lang="en-US" dirty="0"/>
              <a:t>$4,282. for Directors and Officers coverage</a:t>
            </a:r>
          </a:p>
          <a:p>
            <a:r>
              <a:rPr lang="en-US" dirty="0"/>
              <a:t>Total $14,838.84- increase in cost more than double previous period and approximately 3x the year before</a:t>
            </a:r>
          </a:p>
          <a:p>
            <a:r>
              <a:rPr lang="en-US" dirty="0"/>
              <a:t>Partial refund from canceled insurance of $2,919 coming</a:t>
            </a:r>
          </a:p>
          <a:p>
            <a:endParaRPr lang="en-US" dirty="0"/>
          </a:p>
        </p:txBody>
      </p:sp>
    </p:spTree>
    <p:extLst>
      <p:ext uri="{BB962C8B-B14F-4D97-AF65-F5344CB8AC3E}">
        <p14:creationId xmlns:p14="http://schemas.microsoft.com/office/powerpoint/2010/main" val="348561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7D48-6279-40FF-8383-0AEBF3E72854}"/>
              </a:ext>
            </a:extLst>
          </p:cNvPr>
          <p:cNvSpPr>
            <a:spLocks noGrp="1"/>
          </p:cNvSpPr>
          <p:nvPr>
            <p:ph type="title"/>
          </p:nvPr>
        </p:nvSpPr>
        <p:spPr/>
        <p:txBody>
          <a:bodyPr/>
          <a:lstStyle/>
          <a:p>
            <a:r>
              <a:rPr lang="en-US" dirty="0"/>
              <a:t>Update to previous report of December 2nd</a:t>
            </a:r>
            <a:br>
              <a:rPr lang="en-US" dirty="0"/>
            </a:br>
            <a:endParaRPr lang="en-US" dirty="0"/>
          </a:p>
        </p:txBody>
      </p:sp>
      <p:sp>
        <p:nvSpPr>
          <p:cNvPr id="3" name="Content Placeholder 2">
            <a:extLst>
              <a:ext uri="{FF2B5EF4-FFF2-40B4-BE49-F238E27FC236}">
                <a16:creationId xmlns:a16="http://schemas.microsoft.com/office/drawing/2014/main" id="{DD5D5F65-B379-4C80-A056-E24B0F750488}"/>
              </a:ext>
            </a:extLst>
          </p:cNvPr>
          <p:cNvSpPr>
            <a:spLocks noGrp="1"/>
          </p:cNvSpPr>
          <p:nvPr>
            <p:ph idx="1"/>
          </p:nvPr>
        </p:nvSpPr>
        <p:spPr/>
        <p:txBody>
          <a:bodyPr>
            <a:normAutofit lnSpcReduction="10000"/>
          </a:bodyPr>
          <a:lstStyle/>
          <a:p>
            <a:r>
              <a:rPr lang="en-US" dirty="0"/>
              <a:t>Road maintenance listed  $47,223.</a:t>
            </a:r>
          </a:p>
          <a:p>
            <a:r>
              <a:rPr lang="en-US" dirty="0"/>
              <a:t>Timeline for that spend was from canceling of road maintenance contract with Timer cove excavation to present</a:t>
            </a:r>
          </a:p>
          <a:p>
            <a:r>
              <a:rPr lang="en-US" dirty="0"/>
              <a:t>Cumulative total for roads in fiscal year ending April 30,2016 was $7025 in CPA review</a:t>
            </a:r>
          </a:p>
          <a:p>
            <a:r>
              <a:rPr lang="en-US" dirty="0"/>
              <a:t>This differs from my finding of $6,350</a:t>
            </a:r>
          </a:p>
          <a:p>
            <a:r>
              <a:rPr lang="en-US" dirty="0"/>
              <a:t>Difference was $675 more than my report. Some checks had no description.</a:t>
            </a:r>
          </a:p>
          <a:p>
            <a:r>
              <a:rPr lang="en-US" dirty="0"/>
              <a:t>CPA audit still needed for verification on transactions, timelines and what  were authorized transactions</a:t>
            </a:r>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932294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C1DDB-8273-4E23-B082-7DC3EB134FA0}"/>
              </a:ext>
            </a:extLst>
          </p:cNvPr>
          <p:cNvSpPr>
            <a:spLocks noGrp="1"/>
          </p:cNvSpPr>
          <p:nvPr>
            <p:ph type="title"/>
          </p:nvPr>
        </p:nvSpPr>
        <p:spPr/>
        <p:txBody>
          <a:bodyPr/>
          <a:lstStyle/>
          <a:p>
            <a:r>
              <a:rPr lang="en-US" dirty="0"/>
              <a:t>Update continued</a:t>
            </a:r>
          </a:p>
        </p:txBody>
      </p:sp>
      <p:sp>
        <p:nvSpPr>
          <p:cNvPr id="3" name="Content Placeholder 2">
            <a:extLst>
              <a:ext uri="{FF2B5EF4-FFF2-40B4-BE49-F238E27FC236}">
                <a16:creationId xmlns:a16="http://schemas.microsoft.com/office/drawing/2014/main" id="{E10D4246-B189-4263-92E2-4864F6DC3483}"/>
              </a:ext>
            </a:extLst>
          </p:cNvPr>
          <p:cNvSpPr>
            <a:spLocks noGrp="1"/>
          </p:cNvSpPr>
          <p:nvPr>
            <p:ph idx="1"/>
          </p:nvPr>
        </p:nvSpPr>
        <p:spPr/>
        <p:txBody>
          <a:bodyPr/>
          <a:lstStyle/>
          <a:p>
            <a:r>
              <a:rPr lang="en-US" dirty="0"/>
              <a:t>Previous report indicated $13,000 was spent on turnout at Hwy 1 and Ruoff in Unit 1</a:t>
            </a:r>
          </a:p>
          <a:p>
            <a:r>
              <a:rPr lang="en-US" dirty="0"/>
              <a:t>Additional invoice not available at time of last report shows an additional $7,975 ( check did not list what work was for)  was spent on turnout bringing total to $20,975 for road work in Unit 1 for mailbox turnout</a:t>
            </a:r>
          </a:p>
          <a:p>
            <a:r>
              <a:rPr lang="en-US" dirty="0"/>
              <a:t> Bottom line not impacted on update but CPA audit still needed to verify totals and transactions.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83880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0A40-F566-4F6F-90D8-7444EBB656AF}"/>
              </a:ext>
            </a:extLst>
          </p:cNvPr>
          <p:cNvSpPr>
            <a:spLocks noGrp="1"/>
          </p:cNvSpPr>
          <p:nvPr>
            <p:ph type="title"/>
          </p:nvPr>
        </p:nvSpPr>
        <p:spPr/>
        <p:txBody>
          <a:bodyPr/>
          <a:lstStyle/>
          <a:p>
            <a:r>
              <a:rPr lang="en-US" dirty="0"/>
              <a:t>CPA meeting</a:t>
            </a:r>
          </a:p>
        </p:txBody>
      </p:sp>
      <p:sp>
        <p:nvSpPr>
          <p:cNvPr id="3" name="Content Placeholder 2">
            <a:extLst>
              <a:ext uri="{FF2B5EF4-FFF2-40B4-BE49-F238E27FC236}">
                <a16:creationId xmlns:a16="http://schemas.microsoft.com/office/drawing/2014/main" id="{BCB46983-3851-44A9-93FC-5E73AAAF019E}"/>
              </a:ext>
            </a:extLst>
          </p:cNvPr>
          <p:cNvSpPr>
            <a:spLocks noGrp="1"/>
          </p:cNvSpPr>
          <p:nvPr>
            <p:ph idx="1"/>
          </p:nvPr>
        </p:nvSpPr>
        <p:spPr/>
        <p:txBody>
          <a:bodyPr>
            <a:normAutofit fontScale="85000" lnSpcReduction="20000"/>
          </a:bodyPr>
          <a:lstStyle/>
          <a:p>
            <a:r>
              <a:rPr lang="en-US" dirty="0"/>
              <a:t>I met with Sheri Flying Hawk on 1-4-18</a:t>
            </a:r>
          </a:p>
          <a:p>
            <a:r>
              <a:rPr lang="en-US" dirty="0"/>
              <a:t>Meeting was to cover review drafts and check on status of taxes and differences between what I identified in cash and road maintenance and draft review</a:t>
            </a:r>
          </a:p>
          <a:p>
            <a:r>
              <a:rPr lang="en-US" dirty="0"/>
              <a:t>We have amended 2014 and believe it now to be accurate</a:t>
            </a:r>
          </a:p>
          <a:p>
            <a:r>
              <a:rPr lang="en-US" dirty="0"/>
              <a:t>2015 filed as well.</a:t>
            </a:r>
          </a:p>
          <a:p>
            <a:r>
              <a:rPr lang="en-US" dirty="0"/>
              <a:t>2016 not yet completed but close. Question of ownership of Office property on Lyons Court delayed filings.</a:t>
            </a:r>
          </a:p>
          <a:p>
            <a:r>
              <a:rPr lang="en-US" dirty="0"/>
              <a:t>CPA shared this was a challenging assignment and explained her reviews were not an audit and does not verify which transactions are authorized and which are not</a:t>
            </a:r>
          </a:p>
          <a:p>
            <a:r>
              <a:rPr lang="en-US" dirty="0"/>
              <a:t>CPA recommended training for directors to ensure transactions are all authorized going forward.- Move to have a CPA do training similar to what we did on Davis Sterling with Attorney  to ensure all future transaction follow the rules that apply to non profits</a:t>
            </a:r>
          </a:p>
        </p:txBody>
      </p:sp>
    </p:spTree>
    <p:extLst>
      <p:ext uri="{BB962C8B-B14F-4D97-AF65-F5344CB8AC3E}">
        <p14:creationId xmlns:p14="http://schemas.microsoft.com/office/powerpoint/2010/main" val="2317606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9ECCC-1EE9-4201-B8A1-0A2239F12DE6}"/>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0561312-17E0-482A-BCD0-AF03955809FA}"/>
              </a:ext>
            </a:extLst>
          </p:cNvPr>
          <p:cNvSpPr>
            <a:spLocks noGrp="1"/>
          </p:cNvSpPr>
          <p:nvPr>
            <p:ph idx="1"/>
          </p:nvPr>
        </p:nvSpPr>
        <p:spPr/>
        <p:txBody>
          <a:bodyPr>
            <a:normAutofit/>
          </a:bodyPr>
          <a:lstStyle/>
          <a:p>
            <a:r>
              <a:rPr lang="en-US" dirty="0"/>
              <a:t>2016 taxes nearing completion</a:t>
            </a:r>
          </a:p>
          <a:p>
            <a:r>
              <a:rPr lang="en-US" dirty="0"/>
              <a:t>Full audit to take place following completion of reviews and taxes</a:t>
            </a:r>
          </a:p>
          <a:p>
            <a:r>
              <a:rPr lang="en-US" dirty="0"/>
              <a:t>Dues for 2018 prepared and ready to send out</a:t>
            </a:r>
          </a:p>
          <a:p>
            <a:r>
              <a:rPr lang="en-US" dirty="0"/>
              <a:t>Begin process for 2017 tax filings for year ending April 30,2018</a:t>
            </a:r>
          </a:p>
          <a:p>
            <a:r>
              <a:rPr lang="en-US" dirty="0"/>
              <a:t>Schedule training for directors on authorized transactions</a:t>
            </a:r>
          </a:p>
          <a:p>
            <a:r>
              <a:rPr lang="en-US" dirty="0"/>
              <a:t>Reserve study to be completed to determine where we need to be for minimum funding</a:t>
            </a:r>
          </a:p>
          <a:p>
            <a:r>
              <a:rPr lang="en-US" dirty="0"/>
              <a:t>Establish budget based on expected income and attempt to limit or avoid any special assessment required for minimum funding</a:t>
            </a:r>
          </a:p>
          <a:p>
            <a:endParaRPr lang="en-US" dirty="0"/>
          </a:p>
          <a:p>
            <a:endParaRPr lang="en-US" dirty="0"/>
          </a:p>
        </p:txBody>
      </p:sp>
    </p:spTree>
    <p:extLst>
      <p:ext uri="{BB962C8B-B14F-4D97-AF65-F5344CB8AC3E}">
        <p14:creationId xmlns:p14="http://schemas.microsoft.com/office/powerpoint/2010/main" val="227265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AF86C-4122-4C3F-A741-0A0264289B91}"/>
              </a:ext>
            </a:extLst>
          </p:cNvPr>
          <p:cNvSpPr>
            <a:spLocks noGrp="1"/>
          </p:cNvSpPr>
          <p:nvPr>
            <p:ph type="title"/>
          </p:nvPr>
        </p:nvSpPr>
        <p:spPr/>
        <p:txBody>
          <a:bodyPr/>
          <a:lstStyle/>
          <a:p>
            <a:r>
              <a:rPr lang="en-US" dirty="0"/>
              <a:t>Cash on hand as of 1-16-18</a:t>
            </a:r>
          </a:p>
        </p:txBody>
      </p:sp>
      <p:sp>
        <p:nvSpPr>
          <p:cNvPr id="3" name="Content Placeholder 2">
            <a:extLst>
              <a:ext uri="{FF2B5EF4-FFF2-40B4-BE49-F238E27FC236}">
                <a16:creationId xmlns:a16="http://schemas.microsoft.com/office/drawing/2014/main" id="{F59413A7-CC1B-475B-94C8-39A9A97CB693}"/>
              </a:ext>
            </a:extLst>
          </p:cNvPr>
          <p:cNvSpPr>
            <a:spLocks noGrp="1"/>
          </p:cNvSpPr>
          <p:nvPr>
            <p:ph idx="1"/>
          </p:nvPr>
        </p:nvSpPr>
        <p:spPr/>
        <p:txBody>
          <a:bodyPr/>
          <a:lstStyle/>
          <a:p>
            <a:r>
              <a:rPr lang="en-US" dirty="0"/>
              <a:t>Checking $2,416.34</a:t>
            </a:r>
          </a:p>
          <a:p>
            <a:r>
              <a:rPr lang="en-US" dirty="0"/>
              <a:t>Reserve account $84,787.57</a:t>
            </a:r>
          </a:p>
          <a:p>
            <a:r>
              <a:rPr lang="en-US" dirty="0"/>
              <a:t>Performance bonds $73,469.17</a:t>
            </a:r>
          </a:p>
          <a:p>
            <a:r>
              <a:rPr lang="en-US" dirty="0"/>
              <a:t>Total operations and reserve balance $87,203.91</a:t>
            </a:r>
          </a:p>
          <a:p>
            <a:endParaRPr lang="en-US" dirty="0"/>
          </a:p>
        </p:txBody>
      </p:sp>
    </p:spTree>
    <p:extLst>
      <p:ext uri="{BB962C8B-B14F-4D97-AF65-F5344CB8AC3E}">
        <p14:creationId xmlns:p14="http://schemas.microsoft.com/office/powerpoint/2010/main" val="37937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AF7D9-F0DB-46DD-BD27-1C0327354FCA}"/>
              </a:ext>
            </a:extLst>
          </p:cNvPr>
          <p:cNvSpPr>
            <a:spLocks noGrp="1"/>
          </p:cNvSpPr>
          <p:nvPr>
            <p:ph type="title"/>
          </p:nvPr>
        </p:nvSpPr>
        <p:spPr/>
        <p:txBody>
          <a:bodyPr/>
          <a:lstStyle/>
          <a:p>
            <a:r>
              <a:rPr lang="en-US" dirty="0"/>
              <a:t>Bills-</a:t>
            </a:r>
            <a:br>
              <a:rPr lang="en-US" dirty="0"/>
            </a:br>
            <a:endParaRPr lang="en-US" dirty="0"/>
          </a:p>
        </p:txBody>
      </p:sp>
      <p:sp>
        <p:nvSpPr>
          <p:cNvPr id="3" name="Content Placeholder 2">
            <a:extLst>
              <a:ext uri="{FF2B5EF4-FFF2-40B4-BE49-F238E27FC236}">
                <a16:creationId xmlns:a16="http://schemas.microsoft.com/office/drawing/2014/main" id="{27F39351-F506-4184-8EFF-B30BCED36828}"/>
              </a:ext>
            </a:extLst>
          </p:cNvPr>
          <p:cNvSpPr>
            <a:spLocks noGrp="1"/>
          </p:cNvSpPr>
          <p:nvPr>
            <p:ph idx="1"/>
          </p:nvPr>
        </p:nvSpPr>
        <p:spPr/>
        <p:txBody>
          <a:bodyPr>
            <a:normAutofit lnSpcReduction="10000"/>
          </a:bodyPr>
          <a:lstStyle/>
          <a:p>
            <a:r>
              <a:rPr lang="en-US" dirty="0"/>
              <a:t>Timber cove excavating $2,500 for road sweep</a:t>
            </a:r>
          </a:p>
          <a:p>
            <a:r>
              <a:rPr lang="en-US" dirty="0"/>
              <a:t>Office depot supplies $652.67</a:t>
            </a:r>
          </a:p>
          <a:p>
            <a:r>
              <a:rPr lang="en-US" dirty="0"/>
              <a:t>Kapalahike Accounting for tax preparation, amended tax returns, draft reviews $2,850</a:t>
            </a:r>
          </a:p>
          <a:p>
            <a:r>
              <a:rPr lang="en-US" dirty="0"/>
              <a:t>Tax penalties </a:t>
            </a:r>
            <a:r>
              <a:rPr lang="en-US" b="1" dirty="0"/>
              <a:t>$9,790.05 </a:t>
            </a:r>
            <a:r>
              <a:rPr lang="en-US" dirty="0"/>
              <a:t>( Detail in following slides)</a:t>
            </a:r>
          </a:p>
          <a:p>
            <a:r>
              <a:rPr lang="en-US" dirty="0"/>
              <a:t>Current Payroll taxes paid $3,421.98</a:t>
            </a:r>
          </a:p>
          <a:p>
            <a:r>
              <a:rPr lang="en-US" dirty="0"/>
              <a:t>Conner &amp; Alexander New HOA insurance $10,556.84</a:t>
            </a:r>
          </a:p>
          <a:p>
            <a:r>
              <a:rPr lang="en-US" dirty="0"/>
              <a:t>Conner &amp; Alexander D&amp;O Insurance premium $4,282.</a:t>
            </a:r>
          </a:p>
          <a:p>
            <a:r>
              <a:rPr lang="en-US" dirty="0"/>
              <a:t> Total insurance cost $14,838.84</a:t>
            </a:r>
          </a:p>
          <a:p>
            <a:endParaRPr lang="en-US" dirty="0"/>
          </a:p>
          <a:p>
            <a:endParaRPr lang="en-US" dirty="0"/>
          </a:p>
          <a:p>
            <a:endParaRPr lang="en-US" dirty="0"/>
          </a:p>
        </p:txBody>
      </p:sp>
    </p:spTree>
    <p:extLst>
      <p:ext uri="{BB962C8B-B14F-4D97-AF65-F5344CB8AC3E}">
        <p14:creationId xmlns:p14="http://schemas.microsoft.com/office/powerpoint/2010/main" val="79656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A104F-6D63-4B38-B7B2-481DC99EAA15}"/>
              </a:ext>
            </a:extLst>
          </p:cNvPr>
          <p:cNvSpPr>
            <a:spLocks noGrp="1"/>
          </p:cNvSpPr>
          <p:nvPr>
            <p:ph type="title"/>
          </p:nvPr>
        </p:nvSpPr>
        <p:spPr/>
        <p:txBody>
          <a:bodyPr/>
          <a:lstStyle/>
          <a:p>
            <a:r>
              <a:rPr lang="en-US" dirty="0"/>
              <a:t>IRS Visit</a:t>
            </a:r>
          </a:p>
        </p:txBody>
      </p:sp>
      <p:sp>
        <p:nvSpPr>
          <p:cNvPr id="3" name="Content Placeholder 2">
            <a:extLst>
              <a:ext uri="{FF2B5EF4-FFF2-40B4-BE49-F238E27FC236}">
                <a16:creationId xmlns:a16="http://schemas.microsoft.com/office/drawing/2014/main" id="{2E9A0847-D54F-4C94-91D3-9124F73C008E}"/>
              </a:ext>
            </a:extLst>
          </p:cNvPr>
          <p:cNvSpPr>
            <a:spLocks noGrp="1"/>
          </p:cNvSpPr>
          <p:nvPr>
            <p:ph idx="1"/>
          </p:nvPr>
        </p:nvSpPr>
        <p:spPr/>
        <p:txBody>
          <a:bodyPr/>
          <a:lstStyle/>
          <a:p>
            <a:r>
              <a:rPr lang="en-US" dirty="0"/>
              <a:t>On 1-12-18, John Gray, Melany Collet and CPA Sheri Flying Hawk visited the IRS to discuss our status on taxes, fines and what it would take to be in good standing.</a:t>
            </a:r>
          </a:p>
          <a:p>
            <a:r>
              <a:rPr lang="en-US" dirty="0"/>
              <a:t>IRS would give limited information only pending recording of Form 2848 and cited incomplete filings from the past that did not give our CPA all proper authority to represent our interests</a:t>
            </a:r>
          </a:p>
          <a:p>
            <a:r>
              <a:rPr lang="en-US" dirty="0"/>
              <a:t>John Gray asked what was needed to be in good standing with IRS and 100% compliant</a:t>
            </a:r>
          </a:p>
          <a:p>
            <a:r>
              <a:rPr lang="en-US" dirty="0"/>
              <a:t>IRS agent responded that balance of $5,678.97 needed to be paid and form 2848 completed properly</a:t>
            </a:r>
          </a:p>
          <a:p>
            <a:endParaRPr lang="en-US" dirty="0"/>
          </a:p>
        </p:txBody>
      </p:sp>
    </p:spTree>
    <p:extLst>
      <p:ext uri="{BB962C8B-B14F-4D97-AF65-F5344CB8AC3E}">
        <p14:creationId xmlns:p14="http://schemas.microsoft.com/office/powerpoint/2010/main" val="349003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76FD-EDAC-425E-B56C-8B2515C6273D}"/>
              </a:ext>
            </a:extLst>
          </p:cNvPr>
          <p:cNvSpPr>
            <a:spLocks noGrp="1"/>
          </p:cNvSpPr>
          <p:nvPr>
            <p:ph type="title"/>
          </p:nvPr>
        </p:nvSpPr>
        <p:spPr/>
        <p:txBody>
          <a:bodyPr/>
          <a:lstStyle/>
          <a:p>
            <a:r>
              <a:rPr lang="en-US" dirty="0"/>
              <a:t>IRS Continued</a:t>
            </a:r>
          </a:p>
        </p:txBody>
      </p:sp>
      <p:sp>
        <p:nvSpPr>
          <p:cNvPr id="3" name="Content Placeholder 2">
            <a:extLst>
              <a:ext uri="{FF2B5EF4-FFF2-40B4-BE49-F238E27FC236}">
                <a16:creationId xmlns:a16="http://schemas.microsoft.com/office/drawing/2014/main" id="{A349CA00-1191-4F1B-B9BC-324E8A437DF5}"/>
              </a:ext>
            </a:extLst>
          </p:cNvPr>
          <p:cNvSpPr>
            <a:spLocks noGrp="1"/>
          </p:cNvSpPr>
          <p:nvPr>
            <p:ph idx="1"/>
          </p:nvPr>
        </p:nvSpPr>
        <p:spPr/>
        <p:txBody>
          <a:bodyPr>
            <a:normAutofit lnSpcReduction="10000"/>
          </a:bodyPr>
          <a:lstStyle/>
          <a:p>
            <a:r>
              <a:rPr lang="en-US" dirty="0"/>
              <a:t>CPA stated we had filed for penalty forgiveness</a:t>
            </a:r>
          </a:p>
          <a:p>
            <a:r>
              <a:rPr lang="en-US" dirty="0"/>
              <a:t>Response was balance needs to be paid in full before any discussion and that IRS was preparing to take action against HOA.</a:t>
            </a:r>
          </a:p>
          <a:p>
            <a:r>
              <a:rPr lang="en-US" dirty="0"/>
              <a:t>Agent also commented that he saw no compelling reason to forgive penalties and we had been notified on multiple occasions.</a:t>
            </a:r>
          </a:p>
          <a:p>
            <a:r>
              <a:rPr lang="en-US" dirty="0"/>
              <a:t>We questioned status of 1099. Agent would not give us status as CPA had not been authorized for that function and 2848 needs completed before we can get that information.</a:t>
            </a:r>
          </a:p>
          <a:p>
            <a:r>
              <a:rPr lang="en-US" dirty="0"/>
              <a:t>Note- CPA could file income tax but authorization had been limited to that function only.</a:t>
            </a:r>
          </a:p>
        </p:txBody>
      </p:sp>
    </p:spTree>
    <p:extLst>
      <p:ext uri="{BB962C8B-B14F-4D97-AF65-F5344CB8AC3E}">
        <p14:creationId xmlns:p14="http://schemas.microsoft.com/office/powerpoint/2010/main" val="313891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50A87-C72C-4F76-A483-39DFFE1AFB46}"/>
              </a:ext>
            </a:extLst>
          </p:cNvPr>
          <p:cNvSpPr>
            <a:spLocks noGrp="1"/>
          </p:cNvSpPr>
          <p:nvPr>
            <p:ph type="title"/>
          </p:nvPr>
        </p:nvSpPr>
        <p:spPr/>
        <p:txBody>
          <a:bodyPr/>
          <a:lstStyle/>
          <a:p>
            <a:r>
              <a:rPr lang="en-US" dirty="0"/>
              <a:t>Breakdown of penalties assessed at meeting with IRS</a:t>
            </a:r>
          </a:p>
        </p:txBody>
      </p:sp>
      <p:sp>
        <p:nvSpPr>
          <p:cNvPr id="3" name="Content Placeholder 2">
            <a:extLst>
              <a:ext uri="{FF2B5EF4-FFF2-40B4-BE49-F238E27FC236}">
                <a16:creationId xmlns:a16="http://schemas.microsoft.com/office/drawing/2014/main" id="{3EDE8F25-C3E4-4156-A5A5-4A7030FEAACC}"/>
              </a:ext>
            </a:extLst>
          </p:cNvPr>
          <p:cNvSpPr>
            <a:spLocks noGrp="1"/>
          </p:cNvSpPr>
          <p:nvPr>
            <p:ph idx="1"/>
          </p:nvPr>
        </p:nvSpPr>
        <p:spPr/>
        <p:txBody>
          <a:bodyPr>
            <a:normAutofit fontScale="92500" lnSpcReduction="20000"/>
          </a:bodyPr>
          <a:lstStyle/>
          <a:p>
            <a:r>
              <a:rPr lang="en-US" dirty="0"/>
              <a:t>Tax period 201412 -  $3,992</a:t>
            </a:r>
          </a:p>
          <a:p>
            <a:r>
              <a:rPr lang="en-US" dirty="0"/>
              <a:t>Tax Period 201503-   $303.13 and $106.74</a:t>
            </a:r>
          </a:p>
          <a:p>
            <a:r>
              <a:rPr lang="en-US" dirty="0"/>
              <a:t>Tax period 201505-   $426 and $39.40</a:t>
            </a:r>
          </a:p>
          <a:p>
            <a:r>
              <a:rPr lang="en-US" dirty="0"/>
              <a:t>Tax period 201509-   $453.15 and $39.40</a:t>
            </a:r>
          </a:p>
          <a:p>
            <a:r>
              <a:rPr lang="en-US" dirty="0"/>
              <a:t>Tax period 201703-   -.05   We set up automatic payment and are current for 2017</a:t>
            </a:r>
          </a:p>
          <a:p>
            <a:r>
              <a:rPr lang="en-US" dirty="0"/>
              <a:t>Interest $294.27</a:t>
            </a:r>
          </a:p>
          <a:p>
            <a:r>
              <a:rPr lang="en-US" dirty="0"/>
              <a:t>Total penalties and interest as of 1-16-18 $5,681. 21</a:t>
            </a:r>
          </a:p>
          <a:p>
            <a:r>
              <a:rPr lang="en-US" dirty="0"/>
              <a:t>IRS accepted $5,678.97 as we prepared check for entire amount due as of our 1-12-18 meeting and forgave the additional interest for the following days due to holiday and our payment of entire amount stated at 1-12-18 meeting</a:t>
            </a:r>
          </a:p>
          <a:p>
            <a:endParaRPr lang="en-US" dirty="0"/>
          </a:p>
        </p:txBody>
      </p:sp>
    </p:spTree>
    <p:extLst>
      <p:ext uri="{BB962C8B-B14F-4D97-AF65-F5344CB8AC3E}">
        <p14:creationId xmlns:p14="http://schemas.microsoft.com/office/powerpoint/2010/main" val="2070877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E873-4407-480E-B775-5F122654BA6A}"/>
              </a:ext>
            </a:extLst>
          </p:cNvPr>
          <p:cNvSpPr>
            <a:spLocks noGrp="1"/>
          </p:cNvSpPr>
          <p:nvPr>
            <p:ph type="title"/>
          </p:nvPr>
        </p:nvSpPr>
        <p:spPr/>
        <p:txBody>
          <a:bodyPr/>
          <a:lstStyle/>
          <a:p>
            <a:r>
              <a:rPr lang="en-US" dirty="0"/>
              <a:t>Current Taxes</a:t>
            </a:r>
            <a:br>
              <a:rPr lang="en-US" dirty="0"/>
            </a:br>
            <a:endParaRPr lang="en-US" dirty="0"/>
          </a:p>
        </p:txBody>
      </p:sp>
      <p:sp>
        <p:nvSpPr>
          <p:cNvPr id="3" name="Content Placeholder 2">
            <a:extLst>
              <a:ext uri="{FF2B5EF4-FFF2-40B4-BE49-F238E27FC236}">
                <a16:creationId xmlns:a16="http://schemas.microsoft.com/office/drawing/2014/main" id="{50561031-A087-465E-8D84-BB4C3682B630}"/>
              </a:ext>
            </a:extLst>
          </p:cNvPr>
          <p:cNvSpPr>
            <a:spLocks noGrp="1"/>
          </p:cNvSpPr>
          <p:nvPr>
            <p:ph idx="1"/>
          </p:nvPr>
        </p:nvSpPr>
        <p:spPr>
          <a:xfrm>
            <a:off x="838200" y="1865381"/>
            <a:ext cx="10515600" cy="4351338"/>
          </a:xfrm>
        </p:spPr>
        <p:txBody>
          <a:bodyPr>
            <a:normAutofit fontScale="92500" lnSpcReduction="10000"/>
          </a:bodyPr>
          <a:lstStyle/>
          <a:p>
            <a:r>
              <a:rPr lang="en-US" dirty="0"/>
              <a:t>We are now up to date on current payroll taxes current quarterly and past due</a:t>
            </a:r>
          </a:p>
          <a:p>
            <a:r>
              <a:rPr lang="en-US" dirty="0"/>
              <a:t>Total was $3421.98 for current taxes</a:t>
            </a:r>
          </a:p>
          <a:p>
            <a:r>
              <a:rPr lang="en-US" dirty="0"/>
              <a:t>Confirmation was received of payments</a:t>
            </a:r>
          </a:p>
          <a:p>
            <a:r>
              <a:rPr lang="en-US" dirty="0"/>
              <a:t>FTB Amended 199x- $63</a:t>
            </a:r>
          </a:p>
          <a:p>
            <a:r>
              <a:rPr lang="en-US" dirty="0"/>
              <a:t>FTB Amended 199x - $10</a:t>
            </a:r>
          </a:p>
          <a:p>
            <a:r>
              <a:rPr lang="en-US" dirty="0"/>
              <a:t>More penalties possible depending on status if 1099’s were filed</a:t>
            </a:r>
          </a:p>
          <a:p>
            <a:r>
              <a:rPr lang="en-US" dirty="0"/>
              <a:t>1099 filings for 2017 nearly completed</a:t>
            </a:r>
          </a:p>
          <a:p>
            <a:r>
              <a:rPr lang="en-US" dirty="0"/>
              <a:t>Follow up needed with IRS to determine status on 2014,2015 and 2016 filings on 1099’s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78811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42FA-2B3A-4F17-B105-44E8A8640960}"/>
              </a:ext>
            </a:extLst>
          </p:cNvPr>
          <p:cNvSpPr>
            <a:spLocks noGrp="1"/>
          </p:cNvSpPr>
          <p:nvPr>
            <p:ph type="title"/>
          </p:nvPr>
        </p:nvSpPr>
        <p:spPr/>
        <p:txBody>
          <a:bodyPr/>
          <a:lstStyle/>
          <a:p>
            <a:r>
              <a:rPr lang="en-US" dirty="0"/>
              <a:t>Total taxes and penalties paid</a:t>
            </a:r>
          </a:p>
        </p:txBody>
      </p:sp>
      <p:sp>
        <p:nvSpPr>
          <p:cNvPr id="3" name="Content Placeholder 2">
            <a:extLst>
              <a:ext uri="{FF2B5EF4-FFF2-40B4-BE49-F238E27FC236}">
                <a16:creationId xmlns:a16="http://schemas.microsoft.com/office/drawing/2014/main" id="{7381EFBE-7D6C-4C4A-8528-A38AD0ADA266}"/>
              </a:ext>
            </a:extLst>
          </p:cNvPr>
          <p:cNvSpPr>
            <a:spLocks noGrp="1"/>
          </p:cNvSpPr>
          <p:nvPr>
            <p:ph idx="1"/>
          </p:nvPr>
        </p:nvSpPr>
        <p:spPr/>
        <p:txBody>
          <a:bodyPr>
            <a:noAutofit/>
          </a:bodyPr>
          <a:lstStyle/>
          <a:p>
            <a:endParaRPr lang="en-US" sz="1800" dirty="0"/>
          </a:p>
          <a:p>
            <a:r>
              <a:rPr lang="en-US" sz="2400" dirty="0"/>
              <a:t> </a:t>
            </a:r>
            <a:r>
              <a:rPr lang="en-US" dirty="0"/>
              <a:t>Tax Payments </a:t>
            </a:r>
          </a:p>
          <a:p>
            <a:r>
              <a:rPr lang="en-US" dirty="0"/>
              <a:t>IRS $15.56 11/16/2017 </a:t>
            </a:r>
          </a:p>
          <a:p>
            <a:r>
              <a:rPr lang="en-US" dirty="0"/>
              <a:t>(form 941 payroll taxes from 6/30/17- we shorted them interest on payment made of $2,264.34 on 8/17/17) </a:t>
            </a:r>
          </a:p>
          <a:p>
            <a:r>
              <a:rPr lang="en-US" dirty="0"/>
              <a:t>IRS $565.07 12/29/2017 </a:t>
            </a:r>
          </a:p>
          <a:p>
            <a:r>
              <a:rPr lang="en-US" dirty="0"/>
              <a:t>(failure to file form 941 payroll taxes of $72.80 6/30/2015 penalty $492.27) </a:t>
            </a:r>
          </a:p>
          <a:p>
            <a:r>
              <a:rPr lang="en-US" dirty="0"/>
              <a:t>IRS $2821.75 01/04/2018 </a:t>
            </a:r>
          </a:p>
          <a:p>
            <a:r>
              <a:rPr lang="en-US" dirty="0"/>
              <a:t>( Quarterly due for payroll taxes for end of 2017 due 1/18/18) </a:t>
            </a:r>
          </a:p>
          <a:p>
            <a:endParaRPr lang="en-US" sz="1800" dirty="0"/>
          </a:p>
        </p:txBody>
      </p:sp>
    </p:spTree>
    <p:extLst>
      <p:ext uri="{BB962C8B-B14F-4D97-AF65-F5344CB8AC3E}">
        <p14:creationId xmlns:p14="http://schemas.microsoft.com/office/powerpoint/2010/main" val="419506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DC1FD-EEB3-453F-A309-CC1DBC660167}"/>
              </a:ext>
            </a:extLst>
          </p:cNvPr>
          <p:cNvSpPr>
            <a:spLocks noGrp="1"/>
          </p:cNvSpPr>
          <p:nvPr>
            <p:ph type="title"/>
          </p:nvPr>
        </p:nvSpPr>
        <p:spPr/>
        <p:txBody>
          <a:bodyPr/>
          <a:lstStyle/>
          <a:p>
            <a:r>
              <a:rPr lang="en-US" dirty="0"/>
              <a:t>Total Taxes and penalties for payroll taxes </a:t>
            </a:r>
          </a:p>
        </p:txBody>
      </p:sp>
      <p:sp>
        <p:nvSpPr>
          <p:cNvPr id="3" name="Content Placeholder 2">
            <a:extLst>
              <a:ext uri="{FF2B5EF4-FFF2-40B4-BE49-F238E27FC236}">
                <a16:creationId xmlns:a16="http://schemas.microsoft.com/office/drawing/2014/main" id="{1729806A-E5C8-4227-81CC-27FA8ABF6E26}"/>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A5D67B12-EA80-4229-92C9-533B6A8AC69F}"/>
              </a:ext>
            </a:extLst>
          </p:cNvPr>
          <p:cNvSpPr/>
          <p:nvPr/>
        </p:nvSpPr>
        <p:spPr>
          <a:xfrm>
            <a:off x="3047999" y="1997837"/>
            <a:ext cx="7885043" cy="3785652"/>
          </a:xfrm>
          <a:prstGeom prst="rect">
            <a:avLst/>
          </a:prstGeom>
        </p:spPr>
        <p:txBody>
          <a:bodyPr wrap="square">
            <a:spAutoFit/>
          </a:bodyPr>
          <a:lstStyle/>
          <a:p>
            <a:pPr marL="342900" indent="-342900">
              <a:buFont typeface="Arial" panose="020B0604020202020204" pitchFamily="34" charset="0"/>
              <a:buChar char="•"/>
            </a:pPr>
            <a:r>
              <a:rPr lang="en-US" sz="2400" dirty="0"/>
              <a:t>United States Treasury $168.47 01/04/2018 </a:t>
            </a:r>
          </a:p>
          <a:p>
            <a:r>
              <a:rPr lang="en-US" sz="2400" dirty="0"/>
              <a:t>(2017 form did not specify time) </a:t>
            </a:r>
          </a:p>
          <a:p>
            <a:pPr marL="342900" indent="-342900">
              <a:buFont typeface="Arial" panose="020B0604020202020204" pitchFamily="34" charset="0"/>
              <a:buChar char="•"/>
            </a:pPr>
            <a:r>
              <a:rPr lang="en-US" sz="2400" dirty="0"/>
              <a:t>EDD $540.23 01/04/2018 </a:t>
            </a:r>
          </a:p>
          <a:p>
            <a:r>
              <a:rPr lang="en-US" sz="2400" dirty="0"/>
              <a:t>( disability &amp; Unemployment quarterly due for end of 2017 due 1/18/18) </a:t>
            </a:r>
          </a:p>
          <a:p>
            <a:pPr marL="342900" indent="-342900">
              <a:buFont typeface="Arial" panose="020B0604020202020204" pitchFamily="34" charset="0"/>
              <a:buChar char="•"/>
            </a:pPr>
            <a:r>
              <a:rPr lang="en-US" sz="2400" dirty="0"/>
              <a:t>IRS $5678.97 (lump sum paid today at IRS) 1/16/2018 </a:t>
            </a:r>
          </a:p>
          <a:p>
            <a:pPr marL="342900" indent="-342900">
              <a:buFont typeface="Arial" panose="020B0604020202020204" pitchFamily="34" charset="0"/>
              <a:buChar char="•"/>
            </a:pPr>
            <a:r>
              <a:rPr lang="en-US" sz="2400" dirty="0"/>
              <a:t>(Civil Penalty failure to file 2014 taxes $4054.46, Corporation Penalties for failure to file 941 form payroll taxes in 2015 $512.00, $565.20 &amp; 549.60 </a:t>
            </a:r>
          </a:p>
          <a:p>
            <a:r>
              <a:rPr lang="en-US" sz="2400" b="1" dirty="0"/>
              <a:t>Total = $9,790.05 </a:t>
            </a:r>
            <a:endParaRPr lang="en-US" sz="2400" dirty="0"/>
          </a:p>
        </p:txBody>
      </p:sp>
    </p:spTree>
    <p:extLst>
      <p:ext uri="{BB962C8B-B14F-4D97-AF65-F5344CB8AC3E}">
        <p14:creationId xmlns:p14="http://schemas.microsoft.com/office/powerpoint/2010/main" val="2683651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1143</Words>
  <Application>Microsoft Office PowerPoint</Application>
  <PresentationFormat>Widescreen</PresentationFormat>
  <Paragraphs>129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 </vt:lpstr>
      <vt:lpstr>Cash on hand as of 1-16-18</vt:lpstr>
      <vt:lpstr>Bills- </vt:lpstr>
      <vt:lpstr>IRS Visit</vt:lpstr>
      <vt:lpstr>IRS Continued</vt:lpstr>
      <vt:lpstr>Breakdown of penalties assessed at meeting with IRS</vt:lpstr>
      <vt:lpstr>Current Taxes </vt:lpstr>
      <vt:lpstr>Total taxes and penalties paid</vt:lpstr>
      <vt:lpstr>Total Taxes and penalties for payroll taxes </vt:lpstr>
      <vt:lpstr>Legal bills </vt:lpstr>
      <vt:lpstr>Insurance</vt:lpstr>
      <vt:lpstr>Update to previous report of December 2nd </vt:lpstr>
      <vt:lpstr>Update continued</vt:lpstr>
      <vt:lpstr>CPA meeting</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 report 1-20-18</dc:title>
  <dc:creator>John Gray</dc:creator>
  <cp:lastModifiedBy>John Gray</cp:lastModifiedBy>
  <cp:revision>29</cp:revision>
  <dcterms:created xsi:type="dcterms:W3CDTF">2018-01-09T22:28:00Z</dcterms:created>
  <dcterms:modified xsi:type="dcterms:W3CDTF">2018-01-20T19:56:54Z</dcterms:modified>
</cp:coreProperties>
</file>